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6" r:id="rId7"/>
    <p:sldId id="262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47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39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246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82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24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51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061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0989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493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81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741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B6236-4316-4944-BE98-32F34FD3D970}" type="datetimeFigureOut">
              <a:rPr lang="en-AU" smtClean="0"/>
              <a:t>27/04/2012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D0A3E-3643-4B0B-BADF-C4642D3104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36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Genes, Chromosomes, Alleles and Mutations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19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Consequences of Sickle Cell Anaemia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insoluble </a:t>
            </a:r>
            <a:r>
              <a:rPr lang="en-US" dirty="0" err="1"/>
              <a:t>haemoglobin</a:t>
            </a:r>
            <a:r>
              <a:rPr lang="en-US" dirty="0"/>
              <a:t> cannot effectively carry oxygen, causing individual to feel constantly tired</a:t>
            </a:r>
            <a:endParaRPr lang="en-US" dirty="0" smtClean="0"/>
          </a:p>
          <a:p>
            <a:r>
              <a:rPr lang="en-US" dirty="0"/>
              <a:t>The sickle cells may accumulate in the capillaries and form clots, blocking blood supply to vital organs and causing a myriad of health problems</a:t>
            </a:r>
            <a:endParaRPr lang="en-US" dirty="0" smtClean="0"/>
          </a:p>
          <a:p>
            <a:r>
              <a:rPr lang="en-US" dirty="0"/>
              <a:t>Also causes </a:t>
            </a:r>
            <a:r>
              <a:rPr lang="en-US" dirty="0" err="1"/>
              <a:t>anaemia</a:t>
            </a:r>
            <a:r>
              <a:rPr lang="en-US" dirty="0"/>
              <a:t> (low RBC count), as the sickle cells are destroyed more rapidly than normal red blood cells</a:t>
            </a:r>
            <a:endParaRPr lang="en-US" dirty="0" smtClean="0"/>
          </a:p>
          <a:p>
            <a:r>
              <a:rPr lang="en-US" dirty="0"/>
              <a:t>Sickle cell </a:t>
            </a:r>
            <a:r>
              <a:rPr lang="en-US" dirty="0" err="1"/>
              <a:t>anaemia</a:t>
            </a:r>
            <a:r>
              <a:rPr lang="en-US" dirty="0"/>
              <a:t> is an autosomal recessive condition and is thus caused by having two recessive alleles</a:t>
            </a:r>
            <a:endParaRPr lang="en-US" dirty="0" smtClean="0"/>
          </a:p>
          <a:p>
            <a:r>
              <a:rPr lang="en-US" dirty="0"/>
              <a:t>Heterozygous individuals have increased resistance to malaria due to the presence of a single recessive allele (heterozygous advantage)</a:t>
            </a:r>
            <a:endParaRPr lang="en-US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39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Anaemia</a:t>
            </a:r>
            <a:endParaRPr lang="en-AU" dirty="0"/>
          </a:p>
        </p:txBody>
      </p:sp>
      <p:pic>
        <p:nvPicPr>
          <p:cNvPr id="4098" name="Picture 2" descr="http://ib.bioninja.com.au/_Media/sickle_cell_anaemia_med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" r="1379"/>
          <a:stretch/>
        </p:blipFill>
        <p:spPr bwMode="auto">
          <a:xfrm>
            <a:off x="88900" y="2348880"/>
            <a:ext cx="89281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8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 of DNA</a:t>
            </a:r>
            <a:endParaRPr lang="en-AU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15616" y="1628800"/>
            <a:ext cx="7160838" cy="4533354"/>
            <a:chOff x="336" y="453"/>
            <a:chExt cx="5088" cy="2856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336" y="453"/>
              <a:ext cx="1563" cy="2763"/>
              <a:chOff x="741" y="453"/>
              <a:chExt cx="1563" cy="2763"/>
            </a:xfrm>
          </p:grpSpPr>
          <p:sp>
            <p:nvSpPr>
              <p:cNvPr id="53" name="Line 5"/>
              <p:cNvSpPr>
                <a:spLocks noChangeShapeType="1"/>
              </p:cNvSpPr>
              <p:nvPr/>
            </p:nvSpPr>
            <p:spPr bwMode="auto">
              <a:xfrm flipV="1">
                <a:off x="864" y="2160"/>
                <a:ext cx="336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4" name="Line 6"/>
              <p:cNvSpPr>
                <a:spLocks noChangeShapeType="1"/>
              </p:cNvSpPr>
              <p:nvPr/>
            </p:nvSpPr>
            <p:spPr bwMode="auto">
              <a:xfrm flipV="1">
                <a:off x="864" y="1152"/>
                <a:ext cx="336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5" name="AutoShape 7"/>
              <p:cNvSpPr>
                <a:spLocks noChangeArrowheads="1"/>
              </p:cNvSpPr>
              <p:nvPr/>
            </p:nvSpPr>
            <p:spPr bwMode="auto">
              <a:xfrm>
                <a:off x="1056" y="652"/>
                <a:ext cx="576" cy="548"/>
              </a:xfrm>
              <a:prstGeom prst="pentagon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6" name="AutoShape 8"/>
              <p:cNvSpPr>
                <a:spLocks noChangeArrowheads="1"/>
              </p:cNvSpPr>
              <p:nvPr/>
            </p:nvSpPr>
            <p:spPr bwMode="auto">
              <a:xfrm>
                <a:off x="1920" y="777"/>
                <a:ext cx="384" cy="192"/>
              </a:xfrm>
              <a:prstGeom prst="homePlate">
                <a:avLst>
                  <a:gd name="adj" fmla="val 50000"/>
                </a:avLst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7" name="Line 9"/>
              <p:cNvSpPr>
                <a:spLocks noChangeShapeType="1"/>
              </p:cNvSpPr>
              <p:nvPr/>
            </p:nvSpPr>
            <p:spPr bwMode="auto">
              <a:xfrm flipH="1" flipV="1">
                <a:off x="864" y="624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8" name="Line 10"/>
              <p:cNvSpPr>
                <a:spLocks noChangeShapeType="1"/>
              </p:cNvSpPr>
              <p:nvPr/>
            </p:nvSpPr>
            <p:spPr bwMode="auto">
              <a:xfrm>
                <a:off x="1632" y="86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59" name="Oval 58"/>
              <p:cNvSpPr>
                <a:spLocks noChangeArrowheads="1"/>
              </p:cNvSpPr>
              <p:nvPr/>
            </p:nvSpPr>
            <p:spPr bwMode="auto">
              <a:xfrm>
                <a:off x="741" y="453"/>
                <a:ext cx="192" cy="192"/>
              </a:xfrm>
              <a:prstGeom prst="ellipse">
                <a:avLst/>
              </a:prstGeom>
              <a:solidFill>
                <a:srgbClr val="E6E6E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0" name="AutoShape 12"/>
              <p:cNvSpPr>
                <a:spLocks noChangeArrowheads="1"/>
              </p:cNvSpPr>
              <p:nvPr/>
            </p:nvSpPr>
            <p:spPr bwMode="auto">
              <a:xfrm>
                <a:off x="1056" y="1660"/>
                <a:ext cx="576" cy="548"/>
              </a:xfrm>
              <a:prstGeom prst="pentagon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1" name="Line 13"/>
              <p:cNvSpPr>
                <a:spLocks noChangeShapeType="1"/>
              </p:cNvSpPr>
              <p:nvPr/>
            </p:nvSpPr>
            <p:spPr bwMode="auto">
              <a:xfrm flipH="1" flipV="1">
                <a:off x="864" y="163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2" name="Line 14"/>
              <p:cNvSpPr>
                <a:spLocks noChangeShapeType="1"/>
              </p:cNvSpPr>
              <p:nvPr/>
            </p:nvSpPr>
            <p:spPr bwMode="auto">
              <a:xfrm>
                <a:off x="1632" y="187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3" name="Oval 62"/>
              <p:cNvSpPr>
                <a:spLocks noChangeArrowheads="1"/>
              </p:cNvSpPr>
              <p:nvPr/>
            </p:nvSpPr>
            <p:spPr bwMode="auto">
              <a:xfrm>
                <a:off x="741" y="1461"/>
                <a:ext cx="192" cy="192"/>
              </a:xfrm>
              <a:prstGeom prst="ellipse">
                <a:avLst/>
              </a:prstGeom>
              <a:solidFill>
                <a:srgbClr val="E6E6E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4" name="AutoShape 16"/>
              <p:cNvSpPr>
                <a:spLocks noChangeArrowheads="1"/>
              </p:cNvSpPr>
              <p:nvPr/>
            </p:nvSpPr>
            <p:spPr bwMode="auto">
              <a:xfrm>
                <a:off x="1056" y="2668"/>
                <a:ext cx="576" cy="548"/>
              </a:xfrm>
              <a:prstGeom prst="pentagon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5" name="Line 17"/>
              <p:cNvSpPr>
                <a:spLocks noChangeShapeType="1"/>
              </p:cNvSpPr>
              <p:nvPr/>
            </p:nvSpPr>
            <p:spPr bwMode="auto">
              <a:xfrm flipH="1" flipV="1">
                <a:off x="864" y="2640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6" name="Line 18"/>
              <p:cNvSpPr>
                <a:spLocks noChangeShapeType="1"/>
              </p:cNvSpPr>
              <p:nvPr/>
            </p:nvSpPr>
            <p:spPr bwMode="auto">
              <a:xfrm>
                <a:off x="1632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7" name="Oval 66"/>
              <p:cNvSpPr>
                <a:spLocks noChangeArrowheads="1"/>
              </p:cNvSpPr>
              <p:nvPr/>
            </p:nvSpPr>
            <p:spPr bwMode="auto">
              <a:xfrm>
                <a:off x="741" y="2469"/>
                <a:ext cx="192" cy="192"/>
              </a:xfrm>
              <a:prstGeom prst="ellipse">
                <a:avLst/>
              </a:prstGeom>
              <a:solidFill>
                <a:srgbClr val="E6E6E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8" name="AutoShape 20"/>
              <p:cNvSpPr>
                <a:spLocks noChangeArrowheads="1"/>
              </p:cNvSpPr>
              <p:nvPr/>
            </p:nvSpPr>
            <p:spPr bwMode="auto">
              <a:xfrm>
                <a:off x="1920" y="1776"/>
                <a:ext cx="384" cy="192"/>
              </a:xfrm>
              <a:prstGeom prst="flowChartDisplay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69" name="AutoShape 21"/>
              <p:cNvSpPr>
                <a:spLocks noChangeArrowheads="1"/>
              </p:cNvSpPr>
              <p:nvPr/>
            </p:nvSpPr>
            <p:spPr bwMode="auto">
              <a:xfrm rot="10800000">
                <a:off x="1920" y="2784"/>
                <a:ext cx="384" cy="192"/>
              </a:xfrm>
              <a:prstGeom prst="chevron">
                <a:avLst>
                  <a:gd name="adj" fmla="val 50000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pitchFamily="1" charset="-128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rot="10800000" flipV="1">
              <a:off x="3024" y="1257"/>
              <a:ext cx="33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 rot="10800000" flipV="1">
              <a:off x="3024" y="2265"/>
              <a:ext cx="33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9" name="AutoShape 24"/>
            <p:cNvSpPr>
              <a:spLocks noChangeArrowheads="1"/>
            </p:cNvSpPr>
            <p:nvPr/>
          </p:nvSpPr>
          <p:spPr bwMode="auto">
            <a:xfrm rot="10800000">
              <a:off x="2592" y="2553"/>
              <a:ext cx="576" cy="548"/>
            </a:xfrm>
            <a:prstGeom prst="pentagon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0" name="AutoShape 25"/>
            <p:cNvSpPr>
              <a:spLocks noChangeArrowheads="1"/>
            </p:cNvSpPr>
            <p:nvPr/>
          </p:nvSpPr>
          <p:spPr bwMode="auto">
            <a:xfrm rot="10800000">
              <a:off x="1920" y="2784"/>
              <a:ext cx="384" cy="192"/>
            </a:xfrm>
            <a:prstGeom prst="homePlate">
              <a:avLst>
                <a:gd name="adj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1" name="Line 26"/>
            <p:cNvSpPr>
              <a:spLocks noChangeShapeType="1"/>
            </p:cNvSpPr>
            <p:nvPr/>
          </p:nvSpPr>
          <p:spPr bwMode="auto">
            <a:xfrm rot="10800000" flipH="1" flipV="1">
              <a:off x="3168" y="2889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2" name="Line 27"/>
            <p:cNvSpPr>
              <a:spLocks noChangeShapeType="1"/>
            </p:cNvSpPr>
            <p:nvPr/>
          </p:nvSpPr>
          <p:spPr bwMode="auto">
            <a:xfrm rot="10800000">
              <a:off x="2304" y="288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 rot="10800000">
              <a:off x="3291" y="3108"/>
              <a:ext cx="192" cy="192"/>
            </a:xfrm>
            <a:prstGeom prst="ellipse">
              <a:avLst/>
            </a:prstGeom>
            <a:solidFill>
              <a:srgbClr val="E6E6E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4" name="AutoShape 29"/>
            <p:cNvSpPr>
              <a:spLocks noChangeArrowheads="1"/>
            </p:cNvSpPr>
            <p:nvPr/>
          </p:nvSpPr>
          <p:spPr bwMode="auto">
            <a:xfrm rot="10800000">
              <a:off x="2592" y="1545"/>
              <a:ext cx="576" cy="548"/>
            </a:xfrm>
            <a:prstGeom prst="pentagon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 rot="10800000" flipH="1" flipV="1">
              <a:off x="3168" y="1881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 rot="10800000">
              <a:off x="2304" y="1881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10800000">
              <a:off x="3291" y="2100"/>
              <a:ext cx="192" cy="192"/>
            </a:xfrm>
            <a:prstGeom prst="ellipse">
              <a:avLst/>
            </a:prstGeom>
            <a:solidFill>
              <a:srgbClr val="E6E6E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8" name="AutoShape 33"/>
            <p:cNvSpPr>
              <a:spLocks noChangeArrowheads="1"/>
            </p:cNvSpPr>
            <p:nvPr/>
          </p:nvSpPr>
          <p:spPr bwMode="auto">
            <a:xfrm rot="10800000">
              <a:off x="2592" y="537"/>
              <a:ext cx="576" cy="548"/>
            </a:xfrm>
            <a:prstGeom prst="pentagon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19" name="Line 34"/>
            <p:cNvSpPr>
              <a:spLocks noChangeShapeType="1"/>
            </p:cNvSpPr>
            <p:nvPr/>
          </p:nvSpPr>
          <p:spPr bwMode="auto">
            <a:xfrm rot="10800000" flipH="1" flipV="1">
              <a:off x="3168" y="873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0" name="Line 35"/>
            <p:cNvSpPr>
              <a:spLocks noChangeShapeType="1"/>
            </p:cNvSpPr>
            <p:nvPr/>
          </p:nvSpPr>
          <p:spPr bwMode="auto">
            <a:xfrm rot="10800000">
              <a:off x="2304" y="873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 rot="10800000">
              <a:off x="3291" y="1092"/>
              <a:ext cx="192" cy="192"/>
            </a:xfrm>
            <a:prstGeom prst="ellipse">
              <a:avLst/>
            </a:prstGeom>
            <a:solidFill>
              <a:srgbClr val="E6E6E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2" name="AutoShape 37"/>
            <p:cNvSpPr>
              <a:spLocks noChangeArrowheads="1"/>
            </p:cNvSpPr>
            <p:nvPr/>
          </p:nvSpPr>
          <p:spPr bwMode="auto">
            <a:xfrm rot="21600000">
              <a:off x="1920" y="777"/>
              <a:ext cx="384" cy="192"/>
            </a:xfrm>
            <a:prstGeom prst="chevro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3" name="AutoShape 38"/>
            <p:cNvSpPr>
              <a:spLocks noChangeArrowheads="1"/>
            </p:cNvSpPr>
            <p:nvPr/>
          </p:nvSpPr>
          <p:spPr bwMode="auto">
            <a:xfrm rot="10800000">
              <a:off x="1947" y="1776"/>
              <a:ext cx="384" cy="192"/>
            </a:xfrm>
            <a:prstGeom prst="flowChartOnlineStorag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 rot="5400000">
              <a:off x="4705" y="1342"/>
              <a:ext cx="795" cy="559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 rot="5400000">
              <a:off x="4697" y="2632"/>
              <a:ext cx="794" cy="559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 rot="5400000">
              <a:off x="4745" y="596"/>
              <a:ext cx="794" cy="559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 rot="5400000">
              <a:off x="4730" y="1925"/>
              <a:ext cx="794" cy="559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8" name="AutoShape 43"/>
            <p:cNvSpPr>
              <a:spLocks noChangeArrowheads="1"/>
            </p:cNvSpPr>
            <p:nvPr/>
          </p:nvSpPr>
          <p:spPr bwMode="auto">
            <a:xfrm rot="5400000">
              <a:off x="5030" y="1007"/>
              <a:ext cx="50" cy="384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29" name="AutoShape 44"/>
            <p:cNvSpPr>
              <a:spLocks noChangeArrowheads="1"/>
            </p:cNvSpPr>
            <p:nvPr/>
          </p:nvSpPr>
          <p:spPr bwMode="auto">
            <a:xfrm rot="5400000">
              <a:off x="5077" y="1206"/>
              <a:ext cx="51" cy="384"/>
            </a:xfrm>
            <a:prstGeom prst="roundRect">
              <a:avLst>
                <a:gd name="adj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0" name="AutoShape 45"/>
            <p:cNvSpPr>
              <a:spLocks noChangeArrowheads="1"/>
            </p:cNvSpPr>
            <p:nvPr/>
          </p:nvSpPr>
          <p:spPr bwMode="auto">
            <a:xfrm rot="5400000">
              <a:off x="5275" y="1108"/>
              <a:ext cx="50" cy="181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1" name="AutoShape 46"/>
            <p:cNvSpPr>
              <a:spLocks noChangeArrowheads="1"/>
            </p:cNvSpPr>
            <p:nvPr/>
          </p:nvSpPr>
          <p:spPr bwMode="auto">
            <a:xfrm rot="5400000">
              <a:off x="4892" y="1339"/>
              <a:ext cx="51" cy="118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2" name="AutoShape 47"/>
            <p:cNvSpPr>
              <a:spLocks noChangeArrowheads="1"/>
            </p:cNvSpPr>
            <p:nvPr/>
          </p:nvSpPr>
          <p:spPr bwMode="auto">
            <a:xfrm rot="5400000">
              <a:off x="5149" y="1826"/>
              <a:ext cx="51" cy="336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3" name="AutoShape 48"/>
            <p:cNvSpPr>
              <a:spLocks noChangeArrowheads="1"/>
            </p:cNvSpPr>
            <p:nvPr/>
          </p:nvSpPr>
          <p:spPr bwMode="auto">
            <a:xfrm rot="5400000">
              <a:off x="4981" y="1651"/>
              <a:ext cx="51" cy="288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4" name="AutoShape 49"/>
            <p:cNvSpPr>
              <a:spLocks noChangeArrowheads="1"/>
            </p:cNvSpPr>
            <p:nvPr/>
          </p:nvSpPr>
          <p:spPr bwMode="auto">
            <a:xfrm rot="5400000">
              <a:off x="5171" y="1675"/>
              <a:ext cx="51" cy="240"/>
            </a:xfrm>
            <a:prstGeom prst="roundRect">
              <a:avLst>
                <a:gd name="adj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5" name="AutoShape 50"/>
            <p:cNvSpPr>
              <a:spLocks noChangeArrowheads="1"/>
            </p:cNvSpPr>
            <p:nvPr/>
          </p:nvSpPr>
          <p:spPr bwMode="auto">
            <a:xfrm rot="5400000">
              <a:off x="4996" y="1850"/>
              <a:ext cx="51" cy="288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 rot="5400000" flipH="1">
              <a:off x="4714" y="1247"/>
              <a:ext cx="844" cy="576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A487D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7" name="AutoShape 52"/>
            <p:cNvSpPr>
              <a:spLocks noChangeArrowheads="1"/>
            </p:cNvSpPr>
            <p:nvPr/>
          </p:nvSpPr>
          <p:spPr bwMode="auto">
            <a:xfrm rot="5400000">
              <a:off x="5004" y="2249"/>
              <a:ext cx="49" cy="384"/>
            </a:xfrm>
            <a:prstGeom prst="roundRect">
              <a:avLst>
                <a:gd name="adj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8" name="AutoShape 53"/>
            <p:cNvSpPr>
              <a:spLocks noChangeArrowheads="1"/>
            </p:cNvSpPr>
            <p:nvPr/>
          </p:nvSpPr>
          <p:spPr bwMode="auto">
            <a:xfrm rot="5400000">
              <a:off x="5089" y="2410"/>
              <a:ext cx="50" cy="458"/>
            </a:xfrm>
            <a:prstGeom prst="roundRect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39" name="AutoShape 54"/>
            <p:cNvSpPr>
              <a:spLocks noChangeArrowheads="1"/>
            </p:cNvSpPr>
            <p:nvPr/>
          </p:nvSpPr>
          <p:spPr bwMode="auto">
            <a:xfrm rot="5400000">
              <a:off x="5249" y="2350"/>
              <a:ext cx="49" cy="181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0" name="AutoShape 55"/>
            <p:cNvSpPr>
              <a:spLocks noChangeArrowheads="1"/>
            </p:cNvSpPr>
            <p:nvPr/>
          </p:nvSpPr>
          <p:spPr bwMode="auto">
            <a:xfrm rot="5400000">
              <a:off x="4867" y="2580"/>
              <a:ext cx="50" cy="118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 rot="5400000" flipH="1">
              <a:off x="4681" y="1954"/>
              <a:ext cx="844" cy="576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A487D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 rot="5400000" flipH="1">
              <a:off x="4702" y="2538"/>
              <a:ext cx="845" cy="576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A487D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3" name="AutoShape 58"/>
            <p:cNvSpPr>
              <a:spLocks noChangeArrowheads="1"/>
            </p:cNvSpPr>
            <p:nvPr/>
          </p:nvSpPr>
          <p:spPr bwMode="auto">
            <a:xfrm rot="5400000">
              <a:off x="5078" y="608"/>
              <a:ext cx="49" cy="288"/>
            </a:xfrm>
            <a:prstGeom prst="roundRect">
              <a:avLst>
                <a:gd name="adj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4" name="AutoShape 59"/>
            <p:cNvSpPr>
              <a:spLocks noChangeArrowheads="1"/>
            </p:cNvSpPr>
            <p:nvPr/>
          </p:nvSpPr>
          <p:spPr bwMode="auto">
            <a:xfrm rot="5400000">
              <a:off x="5198" y="632"/>
              <a:ext cx="49" cy="240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 rot="5400000" flipH="1">
              <a:off x="4689" y="713"/>
              <a:ext cx="845" cy="576"/>
            </a:xfrm>
            <a:custGeom>
              <a:avLst/>
              <a:gdLst>
                <a:gd name="T0" fmla="*/ 3 w 231"/>
                <a:gd name="T1" fmla="*/ 172 h 175"/>
                <a:gd name="T2" fmla="*/ 51 w 231"/>
                <a:gd name="T3" fmla="*/ 172 h 175"/>
                <a:gd name="T4" fmla="*/ 96 w 231"/>
                <a:gd name="T5" fmla="*/ 156 h 175"/>
                <a:gd name="T6" fmla="*/ 128 w 231"/>
                <a:gd name="T7" fmla="*/ 119 h 175"/>
                <a:gd name="T8" fmla="*/ 168 w 231"/>
                <a:gd name="T9" fmla="*/ 39 h 175"/>
                <a:gd name="T10" fmla="*/ 206 w 231"/>
                <a:gd name="T11" fmla="*/ 12 h 175"/>
                <a:gd name="T12" fmla="*/ 230 w 231"/>
                <a:gd name="T13" fmla="*/ 7 h 175"/>
                <a:gd name="T14" fmla="*/ 198 w 231"/>
                <a:gd name="T15" fmla="*/ 7 h 175"/>
                <a:gd name="T16" fmla="*/ 160 w 231"/>
                <a:gd name="T17" fmla="*/ 7 h 175"/>
                <a:gd name="T18" fmla="*/ 123 w 231"/>
                <a:gd name="T19" fmla="*/ 47 h 175"/>
                <a:gd name="T20" fmla="*/ 96 w 231"/>
                <a:gd name="T21" fmla="*/ 100 h 175"/>
                <a:gd name="T22" fmla="*/ 67 w 231"/>
                <a:gd name="T23" fmla="*/ 145 h 175"/>
                <a:gd name="T24" fmla="*/ 30 w 231"/>
                <a:gd name="T25" fmla="*/ 167 h 175"/>
                <a:gd name="T26" fmla="*/ 3 w 231"/>
                <a:gd name="T27" fmla="*/ 17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1" h="175">
                  <a:moveTo>
                    <a:pt x="3" y="172"/>
                  </a:moveTo>
                  <a:cubicBezTo>
                    <a:pt x="6" y="173"/>
                    <a:pt x="36" y="175"/>
                    <a:pt x="51" y="172"/>
                  </a:cubicBezTo>
                  <a:cubicBezTo>
                    <a:pt x="66" y="169"/>
                    <a:pt x="83" y="165"/>
                    <a:pt x="96" y="156"/>
                  </a:cubicBezTo>
                  <a:cubicBezTo>
                    <a:pt x="109" y="147"/>
                    <a:pt x="116" y="138"/>
                    <a:pt x="128" y="119"/>
                  </a:cubicBezTo>
                  <a:cubicBezTo>
                    <a:pt x="140" y="100"/>
                    <a:pt x="155" y="57"/>
                    <a:pt x="168" y="39"/>
                  </a:cubicBezTo>
                  <a:cubicBezTo>
                    <a:pt x="181" y="21"/>
                    <a:pt x="196" y="17"/>
                    <a:pt x="206" y="12"/>
                  </a:cubicBezTo>
                  <a:cubicBezTo>
                    <a:pt x="216" y="7"/>
                    <a:pt x="231" y="8"/>
                    <a:pt x="230" y="7"/>
                  </a:cubicBezTo>
                  <a:cubicBezTo>
                    <a:pt x="229" y="6"/>
                    <a:pt x="210" y="7"/>
                    <a:pt x="198" y="7"/>
                  </a:cubicBezTo>
                  <a:cubicBezTo>
                    <a:pt x="186" y="7"/>
                    <a:pt x="172" y="0"/>
                    <a:pt x="160" y="7"/>
                  </a:cubicBezTo>
                  <a:cubicBezTo>
                    <a:pt x="148" y="14"/>
                    <a:pt x="134" y="31"/>
                    <a:pt x="123" y="47"/>
                  </a:cubicBezTo>
                  <a:cubicBezTo>
                    <a:pt x="112" y="63"/>
                    <a:pt x="105" y="84"/>
                    <a:pt x="96" y="100"/>
                  </a:cubicBezTo>
                  <a:cubicBezTo>
                    <a:pt x="87" y="116"/>
                    <a:pt x="78" y="134"/>
                    <a:pt x="67" y="145"/>
                  </a:cubicBezTo>
                  <a:cubicBezTo>
                    <a:pt x="56" y="156"/>
                    <a:pt x="41" y="163"/>
                    <a:pt x="30" y="167"/>
                  </a:cubicBezTo>
                  <a:cubicBezTo>
                    <a:pt x="19" y="171"/>
                    <a:pt x="0" y="171"/>
                    <a:pt x="3" y="172"/>
                  </a:cubicBezTo>
                  <a:close/>
                </a:path>
              </a:pathLst>
            </a:custGeom>
            <a:solidFill>
              <a:srgbClr val="A487D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6" name="AutoShape 61"/>
            <p:cNvSpPr>
              <a:spLocks noChangeArrowheads="1"/>
            </p:cNvSpPr>
            <p:nvPr/>
          </p:nvSpPr>
          <p:spPr bwMode="auto">
            <a:xfrm>
              <a:off x="3888" y="1776"/>
              <a:ext cx="528" cy="336"/>
            </a:xfrm>
            <a:prstGeom prst="rightArrow">
              <a:avLst>
                <a:gd name="adj1" fmla="val 50000"/>
                <a:gd name="adj2" fmla="val 39286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endParaRPr lang="en-AU"/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1536" y="1537"/>
              <a:ext cx="372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000">
                  <a:latin typeface="Arial Black" pitchFamily="1" charset="0"/>
                </a:rPr>
                <a:t>A</a:t>
              </a:r>
              <a:endParaRPr lang="en-US" sz="2000"/>
            </a:p>
          </p:txBody>
        </p:sp>
        <p:sp>
          <p:nvSpPr>
            <p:cNvPr id="48" name="Text Box 63"/>
            <p:cNvSpPr txBox="1">
              <a:spLocks noChangeArrowheads="1"/>
            </p:cNvSpPr>
            <p:nvPr/>
          </p:nvSpPr>
          <p:spPr bwMode="auto">
            <a:xfrm>
              <a:off x="1950" y="1537"/>
              <a:ext cx="372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000">
                  <a:latin typeface="Arial Black" pitchFamily="1" charset="0"/>
                </a:rPr>
                <a:t>T</a:t>
              </a:r>
              <a:endParaRPr lang="en-US" sz="2000"/>
            </a:p>
          </p:txBody>
        </p:sp>
        <p:sp>
          <p:nvSpPr>
            <p:cNvPr id="49" name="Text Box 64"/>
            <p:cNvSpPr txBox="1">
              <a:spLocks noChangeArrowheads="1"/>
            </p:cNvSpPr>
            <p:nvPr/>
          </p:nvSpPr>
          <p:spPr bwMode="auto">
            <a:xfrm>
              <a:off x="1536" y="2545"/>
              <a:ext cx="372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000">
                  <a:latin typeface="Arial Black" pitchFamily="1" charset="0"/>
                </a:rPr>
                <a:t>G</a:t>
              </a:r>
              <a:endParaRPr lang="en-US" sz="2000"/>
            </a:p>
          </p:txBody>
        </p:sp>
        <p:sp>
          <p:nvSpPr>
            <p:cNvPr id="50" name="Text Box 65"/>
            <p:cNvSpPr txBox="1">
              <a:spLocks noChangeArrowheads="1"/>
            </p:cNvSpPr>
            <p:nvPr/>
          </p:nvSpPr>
          <p:spPr bwMode="auto">
            <a:xfrm>
              <a:off x="1968" y="2545"/>
              <a:ext cx="372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000">
                  <a:latin typeface="Arial Black" pitchFamily="1" charset="0"/>
                </a:rPr>
                <a:t>C</a:t>
              </a:r>
              <a:endParaRPr lang="en-US" sz="2000"/>
            </a:p>
          </p:txBody>
        </p:sp>
        <p:sp>
          <p:nvSpPr>
            <p:cNvPr id="51" name="Text Box 66"/>
            <p:cNvSpPr txBox="1">
              <a:spLocks noChangeArrowheads="1"/>
            </p:cNvSpPr>
            <p:nvPr/>
          </p:nvSpPr>
          <p:spPr bwMode="auto">
            <a:xfrm>
              <a:off x="1488" y="527"/>
              <a:ext cx="372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000">
                  <a:latin typeface="Arial Black" pitchFamily="1" charset="0"/>
                </a:rPr>
                <a:t>C</a:t>
              </a:r>
              <a:endParaRPr lang="en-US" sz="2000"/>
            </a:p>
          </p:txBody>
        </p:sp>
        <p:sp>
          <p:nvSpPr>
            <p:cNvPr id="52" name="Text Box 67"/>
            <p:cNvSpPr txBox="1">
              <a:spLocks noChangeArrowheads="1"/>
            </p:cNvSpPr>
            <p:nvPr/>
          </p:nvSpPr>
          <p:spPr bwMode="auto">
            <a:xfrm>
              <a:off x="1920" y="527"/>
              <a:ext cx="372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pitchFamily="1" charset="-128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sz="2000">
                  <a:latin typeface="Arial Black" pitchFamily="1" charset="0"/>
                </a:rPr>
                <a:t>G</a:t>
              </a:r>
              <a:endParaRPr lang="en-US" sz="2000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7302108" y="65599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7</a:t>
            </a:r>
            <a:r>
              <a:rPr lang="en-AU" dirty="0" smtClean="0"/>
              <a:t>.1.1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920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Nucleosomes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eukaryotes, DNA associates </a:t>
            </a:r>
            <a:r>
              <a:rPr lang="en-US" sz="2800" dirty="0"/>
              <a:t>with proteins called histones</a:t>
            </a:r>
            <a:endParaRPr lang="en-US" sz="2800" dirty="0" smtClean="0"/>
          </a:p>
          <a:p>
            <a:pPr>
              <a:lnSpc>
                <a:spcPct val="110000"/>
              </a:lnSpc>
            </a:pPr>
            <a:r>
              <a:rPr lang="en-US" sz="2800" dirty="0"/>
              <a:t>DNA is wound around an </a:t>
            </a:r>
            <a:r>
              <a:rPr lang="en-US" sz="2800" dirty="0" err="1"/>
              <a:t>octamer</a:t>
            </a:r>
            <a:r>
              <a:rPr lang="en-US" sz="2800" dirty="0"/>
              <a:t> of </a:t>
            </a:r>
            <a:r>
              <a:rPr lang="en-US" sz="2800" dirty="0" smtClean="0"/>
              <a:t>histones and </a:t>
            </a:r>
            <a:r>
              <a:rPr lang="en-US" sz="2800" dirty="0"/>
              <a:t>is secured to a H1 histone, forming a nucleosome 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Nucleosomes </a:t>
            </a:r>
            <a:r>
              <a:rPr lang="en-US" sz="2800" dirty="0"/>
              <a:t>serve two main functions: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/>
              <a:t>They protect DNA from </a:t>
            </a:r>
            <a:r>
              <a:rPr lang="en-US" sz="2400" dirty="0" smtClean="0"/>
              <a:t>damage</a:t>
            </a:r>
          </a:p>
          <a:p>
            <a:pPr lvl="1"/>
            <a:r>
              <a:rPr lang="en-US" sz="2400" dirty="0"/>
              <a:t>They allow long lengths of </a:t>
            </a:r>
            <a:r>
              <a:rPr lang="en-US" sz="2400" dirty="0" smtClean="0"/>
              <a:t>DNA 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to </a:t>
            </a:r>
            <a:r>
              <a:rPr lang="en-US" sz="2400" dirty="0"/>
              <a:t>be packaged </a:t>
            </a:r>
            <a:r>
              <a:rPr lang="en-US" sz="2400" dirty="0" smtClean="0"/>
              <a:t>(</a:t>
            </a:r>
            <a:r>
              <a:rPr lang="en-US" sz="2400" dirty="0"/>
              <a:t>supercoiled)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    for </a:t>
            </a:r>
            <a:r>
              <a:rPr lang="en-US" sz="2400" dirty="0"/>
              <a:t>mitosis / </a:t>
            </a:r>
            <a:r>
              <a:rPr lang="en-US" sz="2400" dirty="0" smtClean="0"/>
              <a:t>meiosis</a:t>
            </a:r>
          </a:p>
        </p:txBody>
      </p:sp>
      <p:pic>
        <p:nvPicPr>
          <p:cNvPr id="2050" name="Picture 2" descr="http://ib.bioninja.com.au/_Media/nucleosome_med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12"/>
          <a:stretch/>
        </p:blipFill>
        <p:spPr bwMode="auto">
          <a:xfrm>
            <a:off x="6012160" y="4653136"/>
            <a:ext cx="2736304" cy="171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32240" y="71155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7.1.2 / 7.1.3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60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Eukaryotic Chromosomes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Eukaryotic chromosomes consist of DNA wrapped around histone proteins</a:t>
            </a:r>
            <a:endParaRPr lang="en-US" sz="2800" dirty="0" smtClean="0"/>
          </a:p>
          <a:p>
            <a:r>
              <a:rPr lang="en-US" sz="2800" dirty="0"/>
              <a:t>This forms the basic structure of the nucleosome, which is packed together to form chromatin (in a 'beads on a string' arrangement)</a:t>
            </a:r>
            <a:endParaRPr lang="en-US" sz="2800" dirty="0" smtClean="0"/>
          </a:p>
          <a:p>
            <a:r>
              <a:rPr lang="en-US" sz="2800" dirty="0"/>
              <a:t>Chromatin will supercoil and condense during prophase to form </a:t>
            </a:r>
            <a:r>
              <a:rPr lang="en-US" sz="2800" dirty="0" smtClean="0"/>
              <a:t>chromosomes</a:t>
            </a:r>
          </a:p>
        </p:txBody>
      </p:sp>
      <p:pic>
        <p:nvPicPr>
          <p:cNvPr id="1026" name="Picture 2" descr="http://ib.bioninja.com.au/_Media/chromatin_me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57192"/>
            <a:ext cx="8496944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884368" y="6738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4.1.1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20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AU" dirty="0" smtClean="0"/>
              <a:t>Key terms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Gene: </a:t>
            </a:r>
            <a:r>
              <a:rPr lang="en-US" dirty="0"/>
              <a:t> A heritable factor that controls a specific characteristic, consisting of a length of DNA occupying a particular position on a chromosome (locus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b="1" dirty="0"/>
              <a:t>Allele: </a:t>
            </a:r>
            <a:r>
              <a:rPr lang="en-US" dirty="0"/>
              <a:t> One specific form of a gene, differing from other alleles by one or a few bases only and occupying the same locus as other alleles of the </a:t>
            </a:r>
            <a:r>
              <a:rPr lang="en-US" dirty="0" smtClean="0"/>
              <a:t>gene</a:t>
            </a:r>
          </a:p>
          <a:p>
            <a:endParaRPr lang="en-US" dirty="0" smtClean="0"/>
          </a:p>
          <a:p>
            <a:r>
              <a:rPr lang="en-US" b="1" dirty="0"/>
              <a:t>Genome: </a:t>
            </a:r>
            <a:r>
              <a:rPr lang="en-US" dirty="0"/>
              <a:t> The whole of the genetic information of an </a:t>
            </a:r>
            <a:r>
              <a:rPr lang="en-US" dirty="0" smtClean="0"/>
              <a:t>organism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6428" y="48915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4.1.2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70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Composition of the Genome</a:t>
            </a:r>
            <a:endParaRPr lang="en-AU" dirty="0"/>
          </a:p>
        </p:txBody>
      </p:sp>
      <p:pic>
        <p:nvPicPr>
          <p:cNvPr id="5122" name="Picture 2" descr="http://ib.bioninja.com.au/_Media/picture_16-2_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47829"/>
            <a:ext cx="8856984" cy="38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661899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DNA is either made up of unique sequences (genes) or non-coding sequences (which includes repetitive sequences)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974880" y="71155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7.1.4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66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Mutations!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Gene mutation:</a:t>
            </a:r>
            <a:r>
              <a:rPr lang="en-US" dirty="0" smtClean="0"/>
              <a:t>  A change in the nucleotide sequence of a section of DNA coding for a particular feature</a:t>
            </a:r>
          </a:p>
          <a:p>
            <a:endParaRPr lang="en-US" dirty="0" smtClean="0"/>
          </a:p>
          <a:p>
            <a:r>
              <a:rPr lang="en-US" dirty="0" smtClean="0"/>
              <a:t>An example of a gene mutation that causes disease by altering the amino acid sequence of a polypeptide is sickle cell </a:t>
            </a:r>
            <a:r>
              <a:rPr lang="en-US" dirty="0" err="1" smtClean="0"/>
              <a:t>anaemia</a:t>
            </a:r>
            <a:endParaRPr lang="en-US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6746428" y="68139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4.1.3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840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Cause of Sickle Cell Anaemia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base substitution mutation is the change of a single base in a sequence of DNA, resulting in a change to a single mRNA codon during </a:t>
            </a:r>
            <a:r>
              <a:rPr lang="en-US" sz="2400" dirty="0" smtClean="0"/>
              <a:t>transcription</a:t>
            </a:r>
          </a:p>
          <a:p>
            <a:endParaRPr lang="en-US" sz="1000" dirty="0" smtClean="0"/>
          </a:p>
          <a:p>
            <a:r>
              <a:rPr lang="en-US" sz="2400" dirty="0"/>
              <a:t>In </a:t>
            </a:r>
            <a:r>
              <a:rPr lang="en-US" sz="2400" dirty="0" smtClean="0"/>
              <a:t>sickle </a:t>
            </a:r>
            <a:r>
              <a:rPr lang="en-US" sz="2400" dirty="0"/>
              <a:t>cell </a:t>
            </a:r>
            <a:r>
              <a:rPr lang="en-US" sz="2400" dirty="0" err="1"/>
              <a:t>anaemia</a:t>
            </a:r>
            <a:r>
              <a:rPr lang="en-US" sz="2400" dirty="0"/>
              <a:t>, the 6th codon for the beta chain of </a:t>
            </a:r>
            <a:r>
              <a:rPr lang="en-US" sz="2400" dirty="0" err="1"/>
              <a:t>haemoglobin</a:t>
            </a:r>
            <a:r>
              <a:rPr lang="en-US" sz="2400" dirty="0"/>
              <a:t> is changed from GAG to GTG (on the non-coding strand</a:t>
            </a:r>
            <a:r>
              <a:rPr lang="en-US" sz="2400" dirty="0" smtClean="0"/>
              <a:t>)</a:t>
            </a:r>
          </a:p>
          <a:p>
            <a:endParaRPr lang="en-US" sz="1000" dirty="0" smtClean="0"/>
          </a:p>
          <a:p>
            <a:r>
              <a:rPr lang="en-US" sz="2400" dirty="0"/>
              <a:t>This causes a change in the mRNA codon (GAG to GUG), resulting in a single amino acid change of glutamic acid to </a:t>
            </a:r>
            <a:r>
              <a:rPr lang="en-US" sz="2400" dirty="0" err="1"/>
              <a:t>valine</a:t>
            </a:r>
            <a:r>
              <a:rPr lang="en-US" sz="2400" dirty="0"/>
              <a:t> (</a:t>
            </a:r>
            <a:r>
              <a:rPr lang="en-US" sz="2400" dirty="0" err="1"/>
              <a:t>Glu</a:t>
            </a:r>
            <a:r>
              <a:rPr lang="en-US" sz="2400" dirty="0"/>
              <a:t> to Val)</a:t>
            </a:r>
            <a:endParaRPr lang="en-US" sz="2400" dirty="0" smtClean="0"/>
          </a:p>
          <a:p>
            <a:endParaRPr lang="en-US" sz="10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amino acid change alters the structure of </a:t>
            </a:r>
            <a:r>
              <a:rPr lang="en-US" sz="2400" dirty="0" err="1"/>
              <a:t>haemoglobin</a:t>
            </a:r>
            <a:r>
              <a:rPr lang="en-US" sz="2400" dirty="0"/>
              <a:t>, causing it to form fibrous, insoluble </a:t>
            </a:r>
            <a:r>
              <a:rPr lang="en-US" sz="2400" dirty="0" smtClean="0"/>
              <a:t>strands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100392" y="66766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4.1.4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79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Red Blood Cells</a:t>
            </a:r>
            <a:endParaRPr lang="en-AU" dirty="0"/>
          </a:p>
        </p:txBody>
      </p:sp>
      <p:pic>
        <p:nvPicPr>
          <p:cNvPr id="3074" name="Picture 2" descr="http://ib.bioninja.com.au/_Media/sickle_cell_med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46"/>
          <a:stretch/>
        </p:blipFill>
        <p:spPr bwMode="auto">
          <a:xfrm>
            <a:off x="1187624" y="2420888"/>
            <a:ext cx="321977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ib.bioninja.com.au/_Media/sickle_cell_med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16"/>
          <a:stretch/>
        </p:blipFill>
        <p:spPr bwMode="auto">
          <a:xfrm>
            <a:off x="5364088" y="2420888"/>
            <a:ext cx="302199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48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347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Genes, Chromosomes, Alleles and Mutations</vt:lpstr>
      <vt:lpstr>Review of DNA</vt:lpstr>
      <vt:lpstr>Nucleosomes</vt:lpstr>
      <vt:lpstr>Eukaryotic Chromosomes</vt:lpstr>
      <vt:lpstr>Key terms</vt:lpstr>
      <vt:lpstr>Composition of the Genome</vt:lpstr>
      <vt:lpstr>Mutations!</vt:lpstr>
      <vt:lpstr>Cause of Sickle Cell Anaemia</vt:lpstr>
      <vt:lpstr>Red Blood Cells</vt:lpstr>
      <vt:lpstr>Consequences of Sickle Cell Anaemia</vt:lpstr>
      <vt:lpstr>Anaemia</vt:lpstr>
    </vt:vector>
  </TitlesOfParts>
  <Company>Carey Baptist Grammar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Cornell, Brent</dc:creator>
  <cp:lastModifiedBy>Cornell, Brent</cp:lastModifiedBy>
  <cp:revision>5</cp:revision>
  <dcterms:created xsi:type="dcterms:W3CDTF">2012-04-26T05:49:43Z</dcterms:created>
  <dcterms:modified xsi:type="dcterms:W3CDTF">2012-04-27T01:16:24Z</dcterms:modified>
</cp:coreProperties>
</file>